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67" r:id="rId3"/>
    <p:sldId id="258" r:id="rId4"/>
    <p:sldId id="278" r:id="rId5"/>
    <p:sldId id="257" r:id="rId6"/>
    <p:sldId id="269" r:id="rId7"/>
    <p:sldId id="272" r:id="rId8"/>
    <p:sldId id="274" r:id="rId9"/>
    <p:sldId id="275" r:id="rId10"/>
    <p:sldId id="271" r:id="rId11"/>
    <p:sldId id="270" r:id="rId12"/>
    <p:sldId id="281" r:id="rId13"/>
    <p:sldId id="282" r:id="rId14"/>
    <p:sldId id="284" r:id="rId15"/>
    <p:sldId id="283" r:id="rId16"/>
    <p:sldId id="285" r:id="rId17"/>
    <p:sldId id="286" r:id="rId18"/>
    <p:sldId id="287" r:id="rId19"/>
    <p:sldId id="288" r:id="rId20"/>
    <p:sldId id="28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2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205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75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615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836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99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258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406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293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8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916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174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BD111-4DC7-4044-A7E0-0D9A55CBD95B}" type="datetimeFigureOut">
              <a:rPr lang="ru-RU" smtClean="0"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C88B2-E777-4C52-A0A5-C0DA72F2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31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21130"/>
            <a:ext cx="5976664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defRPr/>
            </a:pPr>
            <a: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  <a:cs typeface="Times New Roman" pitchFamily="18" charset="0"/>
              </a:rPr>
              <a:t>«Литературный чемоданчик «Ислам в творчестве А.С. Пушкина»»</a:t>
            </a:r>
          </a:p>
          <a:p>
            <a:pPr lvl="1" algn="ctr">
              <a:lnSpc>
                <a:spcPct val="80000"/>
              </a:lnSpc>
              <a:defRPr/>
            </a:pPr>
            <a:r>
              <a:rPr lang="ru-RU" sz="4800" b="1" dirty="0">
                <a:solidFill>
                  <a:schemeClr val="accent2"/>
                </a:solidFill>
                <a:latin typeface="Monotype Corsiva" panose="03010101010201010101" pitchFamily="66" charset="0"/>
                <a:cs typeface="Times New Roman" pitchFamily="18" charset="0"/>
              </a:rPr>
              <a:t>(литературная игра для учащихся 9-10 классов)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83968" y="494116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err="1" smtClean="0">
                <a:latin typeface="Monotype Corsiva" panose="03010101010201010101" pitchFamily="66" charset="0"/>
              </a:rPr>
              <a:t>Киямутдинова</a:t>
            </a:r>
            <a:r>
              <a:rPr lang="ru-RU" dirty="0" smtClean="0">
                <a:latin typeface="Monotype Corsiva" panose="03010101010201010101" pitchFamily="66" charset="0"/>
              </a:rPr>
              <a:t> Гульнара </a:t>
            </a:r>
            <a:r>
              <a:rPr lang="ru-RU" dirty="0" err="1" smtClean="0">
                <a:latin typeface="Monotype Corsiva" panose="03010101010201010101" pitchFamily="66" charset="0"/>
              </a:rPr>
              <a:t>Гаптенуровна</a:t>
            </a:r>
            <a:r>
              <a:rPr lang="ru-RU" dirty="0" smtClean="0">
                <a:latin typeface="Monotype Corsiva" panose="03010101010201010101" pitchFamily="66" charset="0"/>
              </a:rPr>
              <a:t>,</a:t>
            </a:r>
            <a:endParaRPr lang="ru-RU" dirty="0">
              <a:latin typeface="Monotype Corsiva" panose="03010101010201010101" pitchFamily="66" charset="0"/>
            </a:endParaRPr>
          </a:p>
          <a:p>
            <a:r>
              <a:rPr lang="ru-RU" dirty="0">
                <a:latin typeface="Monotype Corsiva" panose="03010101010201010101" pitchFamily="66" charset="0"/>
              </a:rPr>
              <a:t>учитель русского языка и литературы</a:t>
            </a:r>
          </a:p>
          <a:p>
            <a:r>
              <a:rPr lang="ru-RU" dirty="0" smtClean="0">
                <a:latin typeface="Monotype Corsiva" panose="03010101010201010101" pitchFamily="66" charset="0"/>
              </a:rPr>
              <a:t>МБОУ «</a:t>
            </a:r>
            <a:r>
              <a:rPr lang="ru-RU" dirty="0" err="1" smtClean="0">
                <a:latin typeface="Monotype Corsiva" panose="03010101010201010101" pitchFamily="66" charset="0"/>
              </a:rPr>
              <a:t>Верхнечлнинская</a:t>
            </a:r>
            <a:r>
              <a:rPr lang="ru-RU" dirty="0" smtClean="0">
                <a:latin typeface="Monotype Corsiva" panose="03010101010201010101" pitchFamily="66" charset="0"/>
              </a:rPr>
              <a:t> СОШ» НМР РТ</a:t>
            </a:r>
            <a:endParaRPr lang="ru-RU" dirty="0"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1130"/>
            <a:ext cx="1930150" cy="22990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332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9517" y="764704"/>
            <a:ext cx="710292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2"/>
                </a:solidFill>
              </a:rPr>
              <a:t>II</a:t>
            </a:r>
            <a:r>
              <a:rPr lang="ru-RU" sz="2800" b="1" dirty="0">
                <a:solidFill>
                  <a:schemeClr val="accent2"/>
                </a:solidFill>
              </a:rPr>
              <a:t> ТУР</a:t>
            </a:r>
            <a:endParaRPr lang="ru-RU" sz="2800" dirty="0">
              <a:solidFill>
                <a:schemeClr val="accent2"/>
              </a:solidFill>
            </a:endParaRPr>
          </a:p>
          <a:p>
            <a:r>
              <a:rPr lang="ru-RU" sz="2800" b="1" dirty="0">
                <a:solidFill>
                  <a:schemeClr val="accent2"/>
                </a:solidFill>
              </a:rPr>
              <a:t>«ПОДРАЖАНИЕ КОРАНУ»</a:t>
            </a:r>
            <a:endParaRPr lang="ru-RU" sz="2800" dirty="0">
              <a:solidFill>
                <a:schemeClr val="accent2"/>
              </a:solidFill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Кому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 цикл стихотворений «Подражание Корану»?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(П.А. Осиповой)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Кому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обращены слова поэта «молитву смиренно твори»?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(Пророку Мухаммаду (мир ему и благословение Всевышнего).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каких языках есть переводы «Подражаний»?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 татарском, английском языках)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Кто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татарских писателей первым перевел и издал «Подражания» на татарский язык в 1911 году?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(В 1911 году издается на татарском языке в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переводе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Сагита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Сунчелея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24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404664"/>
            <a:ext cx="590465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</a:rPr>
              <a:t>СТИХОВ ЛЮБИМЕЙШИЕ </a:t>
            </a:r>
            <a:r>
              <a:rPr lang="ru-RU" sz="2000" b="1" dirty="0" smtClean="0">
                <a:solidFill>
                  <a:schemeClr val="accent2"/>
                </a:solidFill>
              </a:rPr>
              <a:t>СТРОКИ</a:t>
            </a:r>
            <a:endParaRPr lang="ru-RU" sz="2000" dirty="0">
              <a:solidFill>
                <a:schemeClr val="accent2"/>
              </a:solidFill>
            </a:endParaRP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Из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стихотворения этот отрывок?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пещере тайной, в день гоненья,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Читал я сладостный Коран,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Внезапно ангел утешенья,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Влетев, принес мне талисман.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(«В пещере тайной, в день гоненья…», А.С. Пушкин)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Продолжи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стихотворение: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милосерд: он Магомету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Открыл сияющий Коран,                                  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(Да притечем и мы ко свету,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И да падет с очей туман)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Из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главы цикла стихотворений «Подражание Корану» этот отрывок?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Мужайся ж, презирай обман,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Стезею правды бодро следуй,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 сирот, и мой Коран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Дрожащей твари проповедуй…                                     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(Из первой)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Из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суры Корана взят отрывок, который описывает А.С. Пушкин в стихотворении?</a:t>
            </a:r>
          </a:p>
          <a:p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Смутясь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нахмурился пророк,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Слепца послышав приближенье: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Бежит, да не дерзнет порок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Ему являть недоуменье.                </a:t>
            </a:r>
          </a:p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(1-2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аяты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суры «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Габаса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»: «Он нахмурился и     отвернулся, поскольку к нему подошёл слепой…»)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88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32017" y="692696"/>
            <a:ext cx="66967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«СЛОГ ВОСТОЧНЫЙ БЫЛ ДЛЯ МЕНЯ ОБРАЗЦОМ»</a:t>
            </a:r>
            <a:endParaRPr lang="ru-RU" dirty="0">
              <a:solidFill>
                <a:schemeClr val="accent2"/>
              </a:solidFill>
            </a:endParaRPr>
          </a:p>
          <a:p>
            <a:r>
              <a:rPr lang="ru-RU" b="1" dirty="0"/>
              <a:t> </a:t>
            </a:r>
            <a:endParaRPr lang="ru-RU" dirty="0"/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художественно-изобразительное средство (троп) использовано в этом отрывке?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Сердечной молитвой,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Пророк, удали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Печальные мысли,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Лукавые сны!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(Эпитеты «сердечной молитвой», «печальные мысли», «лукавые сны»)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использован в этом отрывке?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то ль, что бог и умертвит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воскресит его — по воле?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 неба дни его хранит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радостях,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горькой доле?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(Антитезы: умертвит-воскресит, в радостях-в горькой доле)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86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43809" y="836712"/>
            <a:ext cx="50405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Какой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использован в этом отрывке?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Клянусь четой 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нечетой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Клянусь мечом и правой битвой,</a:t>
            </a:r>
          </a:p>
          <a:p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Клянуся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утренней звездой,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Клянусь вечернею молитвой.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(Анафора)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Каким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художественно-изобразительным средством является выделенный отрывок?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Зажег ты солнце во вселенной,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светит небу и земле,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лен, елеем напоенный,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лампадном светит хрустале.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(Сравнение)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35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332657"/>
            <a:ext cx="5976664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accent2"/>
                </a:solidFill>
              </a:rPr>
              <a:t>III</a:t>
            </a:r>
            <a:r>
              <a:rPr lang="ru-RU" sz="2000" b="1" dirty="0">
                <a:solidFill>
                  <a:schemeClr val="accent2"/>
                </a:solidFill>
              </a:rPr>
              <a:t> ТУР</a:t>
            </a:r>
            <a:endParaRPr lang="ru-RU" sz="2000" dirty="0">
              <a:solidFill>
                <a:schemeClr val="accent2"/>
              </a:solidFill>
            </a:endParaRPr>
          </a:p>
          <a:p>
            <a:r>
              <a:rPr lang="ru-RU" sz="2000" b="1" smtClean="0">
                <a:solidFill>
                  <a:schemeClr val="accent2"/>
                </a:solidFill>
              </a:rPr>
              <a:t>«В КОРАНЕ МНОГО МЫСЛЕЙ ЗДРАВЫХ…»</a:t>
            </a:r>
            <a:endParaRPr lang="ru-RU" sz="2000" dirty="0">
              <a:solidFill>
                <a:schemeClr val="accent2"/>
              </a:solidFill>
            </a:endParaRP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Из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стихотворения А.С. Пушкина этот отрывок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«Восстань, пророк,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виждь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внемли,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Исполнись волею моей,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И, обходя моря и земли,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Глаголом жги сердца людей».                 </a:t>
            </a:r>
          </a:p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(«Пророк»)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Какое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 описывается в этом отрывке из третьей части «Подражаний»?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Но дважды ангел вострубит;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На землю гром небесный грянет: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И брат от брата побежит,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И сын от матери отпрянет.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И все пред бога притекут,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Обезображенные страхом;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И нечестивые падут,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Покрыты пламенем и прахом.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(Описание Судного дня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50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1052736"/>
            <a:ext cx="57606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Какое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пропущено в этом отрывке из третьей главы «Подражаний»: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………….  ангел вострубит;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землю гром небесный грянет: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брат от брата побежит,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сын от матери отпрянет.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(…дважды…)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Кому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посвящена вторая глава «Подражаний»?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(Вторая часть «Подражаний» посвящена жёнам и некоторым качествам Пророка Мухаммада.»)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1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649809" y="764704"/>
            <a:ext cx="6882631" cy="4248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</a:rPr>
              <a:t>ФРАЗЫ</a:t>
            </a:r>
            <a:endParaRPr lang="ru-RU" sz="2000" dirty="0">
              <a:solidFill>
                <a:schemeClr val="accent2"/>
              </a:solidFill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Какое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пропущено в этом отрывке из первой главы «Подражаний»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«Мужайся ж, презирай обман,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Стезею правды бодро следуй,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Люби сирот и мой Коран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Дрожащей ……. проповедуй»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(твари)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«…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Разве тут не мусульманин, разве это не самый дух Корана и меч его, простодушная величавость веры и грозная, кровавая сила её?», - вопрошал своих слушателей на пушкинском юбилее писатель ……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(Ф.М. Достоевский)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9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555776" y="404664"/>
            <a:ext cx="63367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 говорит Пушкин в этих строчках «Подражаний»?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сладкой сенью тишины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Живите скромно: вам пристало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Безбрачной девы покрывало.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Храните верные сердца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нег законных и стыдливых,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взор лукавый нечестивых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узрит вашего лица!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 жёнах пророка)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в отрывке из стихотворения «Пещера»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пещере ……., в день гоненья,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Читал я ……….. Коран,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Внезапно ……..  утешенья,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Влетев, принес мне ……….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(Тайной, сладостный, ангел, талисман)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38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235775" y="429627"/>
            <a:ext cx="6624737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</a:rPr>
              <a:t>СЛУШАЙ ПОДСКАЗКУ И УГАДАЙ</a:t>
            </a:r>
            <a:endParaRPr lang="ru-RU" sz="2000" dirty="0">
              <a:solidFill>
                <a:schemeClr val="accent2"/>
              </a:solidFill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Подсказка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 Михайловском, в имении, окруженном сосновыми лесами, поэт создает цикл стихотворений, ставших одним из самых удивительных его творений.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(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«Подражание Корану»)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Подсказка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 замечанию Пушкина, многие нравственные истины изложены в этой книге сильным и поэтическим образом.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Коране)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Подсказка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об этих двух фруктах упоминается в Коране, а Пушкин говорит в третьей части «Подражаний», что эти плоды даны человеку.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(Финик и олива)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Подсказка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об этом человеке говорится в «Подражаниях» так: «в паренье дум благочестивых, не любит он велеречивых, и слов нескромных и пустых»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(О пророке Мухаммаде)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70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23728" y="1556792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Подведение итогов. Слово жюри. </a:t>
            </a:r>
            <a:endParaRPr lang="ru-RU" sz="2800" dirty="0">
              <a:solidFill>
                <a:schemeClr val="accent2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8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Награждение победителей.</a:t>
            </a:r>
            <a:endParaRPr lang="ru-RU" sz="2800" dirty="0">
              <a:solidFill>
                <a:schemeClr val="accent2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61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268760"/>
            <a:ext cx="61926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latin typeface="Monotype Corsiva" panose="03010101010201010101" pitchFamily="66" charset="0"/>
              </a:rPr>
              <a:t>Игра "Литературный чемоданчик" повышает интерес учащихся к творчеству А.С. Пушкина, позволяет в увлекательной форме повторить не только изученное на уроках, но и изученное самостоятельно, развивать читательскую зоркость, раскрыть творческий потенциал детей, развить коммуникативные навыки. Все вопросы, которые будут заданы, связаны с творчеством А.С. Пушкина об исламе, о Коране. Данная игра может быть проведена как на предметной неделе, так и на классном часе. </a:t>
            </a:r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46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411759" y="980728"/>
            <a:ext cx="590465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000" b="1" i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СПИСОК </a:t>
            </a:r>
            <a:r>
              <a:rPr lang="ru-RU" sz="2000" b="1" i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ИСПОЛЬЗОВАНН</a:t>
            </a:r>
            <a:r>
              <a:rPr lang="tt-RU" sz="2000" b="1" i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ОЙ</a:t>
            </a:r>
            <a:r>
              <a:rPr lang="tt-RU" sz="2000" b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 </a:t>
            </a:r>
            <a:r>
              <a:rPr lang="tt-RU" sz="2000" b="1" i="1" dirty="0">
                <a:solidFill>
                  <a:schemeClr val="accent2"/>
                </a:solidFill>
                <a:latin typeface="Monotype Corsiva" panose="03010101010201010101" pitchFamily="66" charset="0"/>
              </a:rPr>
              <a:t>ЛИТЕРАТУРЫ</a:t>
            </a:r>
            <a:endParaRPr lang="ru-RU" sz="2000" dirty="0">
              <a:solidFill>
                <a:schemeClr val="accent2"/>
              </a:solidFill>
              <a:latin typeface="Monotype Corsiva" panose="03010101010201010101" pitchFamily="66" charset="0"/>
            </a:endParaRP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Достоевский Ф. М. Речь на пушкинских торжествах в Москве 8 июня 1880 года // Достоевский Ф. М. Полн. собр. соч. : в 30 т.- Л.,1984.-Т. 26.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Ислам и мусульмане в русской литературе. – Казань: РИЦ «Школа», 2006. – 104 с. </a:t>
            </a:r>
          </a:p>
          <a:p>
            <a:pPr lvl="0"/>
            <a:r>
              <a:rPr lang="ru-RU" sz="2000" dirty="0" err="1">
                <a:latin typeface="Monotype Corsiva" panose="03010101010201010101" pitchFamily="66" charset="0"/>
              </a:rPr>
              <a:t>Кашталёва</a:t>
            </a:r>
            <a:r>
              <a:rPr lang="ru-RU" sz="2000" dirty="0">
                <a:latin typeface="Monotype Corsiva" panose="03010101010201010101" pitchFamily="66" charset="0"/>
              </a:rPr>
              <a:t> К. С. «Подражания Корану» Пушкина и их первоисточник. -М.,1930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Коран в толковании Э. Кулиева. 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Лирика А. С. Пушкина в татарских переводах. Казань: Казан. гос. ун-т, 2004.</a:t>
            </a:r>
          </a:p>
          <a:p>
            <a:pPr lvl="0"/>
            <a:r>
              <a:rPr lang="ru-RU" sz="2000" dirty="0">
                <a:latin typeface="Monotype Corsiva" panose="03010101010201010101" pitchFamily="66" charset="0"/>
              </a:rPr>
              <a:t>Томашевский Б.: Пушкин. Книга вторая Глава I. Михайловское. "Подражания Корану"</a:t>
            </a:r>
          </a:p>
        </p:txBody>
      </p:sp>
    </p:spTree>
    <p:extLst>
      <p:ext uri="{BB962C8B-B14F-4D97-AF65-F5344CB8AC3E}">
        <p14:creationId xmlns:p14="http://schemas.microsoft.com/office/powerpoint/2010/main" val="107113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5582" y="836712"/>
            <a:ext cx="691276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b="1" dirty="0">
                <a:solidFill>
                  <a:schemeClr val="accent1"/>
                </a:solidFill>
                <a:latin typeface="Monotype Corsiva" panose="03010101010201010101" pitchFamily="66" charset="0"/>
                <a:cs typeface="Times New Roman" pitchFamily="18" charset="0"/>
              </a:rPr>
              <a:t>Цели и задачи мероприятия: </a:t>
            </a:r>
          </a:p>
          <a:p>
            <a:pPr algn="just"/>
            <a:r>
              <a:rPr lang="ru-RU" sz="2400" dirty="0">
                <a:latin typeface="Monotype Corsiva" panose="03010101010201010101" pitchFamily="66" charset="0"/>
                <a:cs typeface="Times New Roman" pitchFamily="18" charset="0"/>
              </a:rPr>
              <a:t>- рассмотрение влияния Корана на мировоззрение великого русского поэта и на его творчество;</a:t>
            </a:r>
          </a:p>
          <a:p>
            <a:pPr algn="just"/>
            <a:r>
              <a:rPr lang="ru-RU" sz="2400" dirty="0">
                <a:latin typeface="Monotype Corsiva" panose="03010101010201010101" pitchFamily="66" charset="0"/>
                <a:cs typeface="Times New Roman" pitchFamily="18" charset="0"/>
              </a:rPr>
              <a:t>- развитие у учащихся мотивации к изучению творчества А.С. Пушкина на основе увлекательной игровой деятельности, умений сотрудничать при решении общих задач и творчески применять знания в новых ситуациях;</a:t>
            </a:r>
          </a:p>
          <a:p>
            <a:pPr algn="just"/>
            <a:r>
              <a:rPr lang="ru-RU" sz="2400" dirty="0">
                <a:latin typeface="Monotype Corsiva" panose="03010101010201010101" pitchFamily="66" charset="0"/>
                <a:cs typeface="Times New Roman" pitchFamily="18" charset="0"/>
              </a:rPr>
              <a:t>-развитие познавательного интереса к предмету, сообразительности,    любознательности;</a:t>
            </a:r>
          </a:p>
          <a:p>
            <a:pPr algn="just"/>
            <a:r>
              <a:rPr lang="ru-RU" sz="2400" dirty="0">
                <a:latin typeface="Monotype Corsiva" panose="03010101010201010101" pitchFamily="66" charset="0"/>
                <a:cs typeface="Times New Roman" pitchFamily="18" charset="0"/>
              </a:rPr>
              <a:t>- развитие навыка грамотного ответа;</a:t>
            </a:r>
          </a:p>
          <a:p>
            <a:pPr algn="just"/>
            <a:r>
              <a:rPr lang="ru-RU" sz="2400" dirty="0">
                <a:latin typeface="Monotype Corsiva" panose="03010101010201010101" pitchFamily="66" charset="0"/>
                <a:cs typeface="Times New Roman" pitchFamily="18" charset="0"/>
              </a:rPr>
              <a:t>- воспитание духа соревнования.</a:t>
            </a: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63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938823"/>
              </p:ext>
            </p:extLst>
          </p:nvPr>
        </p:nvGraphicFramePr>
        <p:xfrm>
          <a:off x="1547661" y="908719"/>
          <a:ext cx="7056786" cy="41839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24421"/>
                <a:gridCol w="940905"/>
                <a:gridCol w="940905"/>
                <a:gridCol w="940905"/>
                <a:gridCol w="809650"/>
              </a:tblGrid>
              <a:tr h="104411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Monotype Corsiva" panose="03010101010201010101" pitchFamily="66" charset="0"/>
                        </a:rPr>
                        <a:t>      Категории  1 тура</a:t>
                      </a:r>
                      <a:endParaRPr lang="ru-RU" sz="24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Monotype Corsiva" panose="03010101010201010101" pitchFamily="66" charset="0"/>
                        </a:rPr>
                        <a:t>Стоимость ответов</a:t>
                      </a:r>
                      <a:endParaRPr lang="ru-RU" sz="24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441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Monotype Corsiva" panose="03010101010201010101" pitchFamily="66" charset="0"/>
                        </a:rPr>
                        <a:t>Мир ислама</a:t>
                      </a:r>
                      <a:endParaRPr lang="ru-RU" sz="240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10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20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30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40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0441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Monotype Corsiva" panose="03010101010201010101" pitchFamily="66" charset="0"/>
                        </a:rPr>
                        <a:t>Коран – священная книга</a:t>
                      </a:r>
                      <a:endParaRPr lang="ru-RU" sz="240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10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20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30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40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0441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Monotype Corsiva" panose="03010101010201010101" pitchFamily="66" charset="0"/>
                        </a:rPr>
                        <a:t>«Я тружусь во славу Корана»</a:t>
                      </a:r>
                      <a:endParaRPr lang="ru-RU" sz="240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10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20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30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40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0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252523"/>
              </p:ext>
            </p:extLst>
          </p:nvPr>
        </p:nvGraphicFramePr>
        <p:xfrm>
          <a:off x="1547663" y="836712"/>
          <a:ext cx="7056784" cy="41764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59355"/>
                <a:gridCol w="983662"/>
                <a:gridCol w="983662"/>
                <a:gridCol w="983662"/>
                <a:gridCol w="846443"/>
              </a:tblGrid>
              <a:tr h="100069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Monotype Corsiva" panose="03010101010201010101" pitchFamily="66" charset="0"/>
                        </a:rPr>
                        <a:t>     Категории  2  тура</a:t>
                      </a:r>
                      <a:endParaRPr lang="ru-RU" sz="24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Monotype Corsiva" panose="03010101010201010101" pitchFamily="66" charset="0"/>
                        </a:rPr>
                        <a:t>Стоимость ответов</a:t>
                      </a:r>
                      <a:endParaRPr lang="ru-RU" sz="240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069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Monotype Corsiva" panose="03010101010201010101" pitchFamily="66" charset="0"/>
                        </a:rPr>
                        <a:t>«Подражание Корану»</a:t>
                      </a:r>
                      <a:endParaRPr lang="ru-RU" sz="24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10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20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30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40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00069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Monotype Corsiva" panose="03010101010201010101" pitchFamily="66" charset="0"/>
                        </a:rPr>
                        <a:t>Стихов любимейшие строки</a:t>
                      </a:r>
                      <a:endParaRPr lang="ru-RU" sz="24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10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20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30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40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0777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Monotype Corsiva" panose="03010101010201010101" pitchFamily="66" charset="0"/>
                        </a:rPr>
                        <a:t>«Слог восточный для меня был образцом»</a:t>
                      </a:r>
                      <a:endParaRPr lang="ru-RU" sz="240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10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20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30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40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56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217849"/>
              </p:ext>
            </p:extLst>
          </p:nvPr>
        </p:nvGraphicFramePr>
        <p:xfrm>
          <a:off x="1691678" y="836711"/>
          <a:ext cx="6912770" cy="432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54535"/>
                <a:gridCol w="921703"/>
                <a:gridCol w="921703"/>
                <a:gridCol w="921703"/>
                <a:gridCol w="793126"/>
              </a:tblGrid>
              <a:tr h="108012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Monotype Corsiva" panose="03010101010201010101" pitchFamily="66" charset="0"/>
                        </a:rPr>
                        <a:t>      Категории 3  тура</a:t>
                      </a:r>
                      <a:endParaRPr lang="ru-RU" sz="24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Monotype Corsiva" panose="03010101010201010101" pitchFamily="66" charset="0"/>
                        </a:rPr>
                        <a:t>Стоимость ответов</a:t>
                      </a:r>
                      <a:endParaRPr lang="ru-RU" sz="240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Monotype Corsiva" panose="03010101010201010101" pitchFamily="66" charset="0"/>
                        </a:rPr>
                        <a:t>«В Коране много мыслей здравых…»</a:t>
                      </a:r>
                      <a:endParaRPr lang="ru-RU" sz="2400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10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20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30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40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0801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Monotype Corsiva" panose="03010101010201010101" pitchFamily="66" charset="0"/>
                        </a:rPr>
                        <a:t>Фразы</a:t>
                      </a:r>
                      <a:endParaRPr lang="ru-RU" sz="240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10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20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30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40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08012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Monotype Corsiva" panose="03010101010201010101" pitchFamily="66" charset="0"/>
                        </a:rPr>
                        <a:t>Слушай подсказку и угадай</a:t>
                      </a:r>
                      <a:endParaRPr lang="ru-RU" sz="240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10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20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Monotype Corsiva" panose="03010101010201010101" pitchFamily="66" charset="0"/>
                        </a:rPr>
                        <a:t>30</a:t>
                      </a:r>
                      <a:endParaRPr lang="ru-RU" sz="2400" b="1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Monotype Corsiva" panose="03010101010201010101" pitchFamily="66" charset="0"/>
                        </a:rPr>
                        <a:t>40</a:t>
                      </a:r>
                      <a:endParaRPr lang="ru-RU" sz="2400" b="1" dirty="0">
                        <a:effectLst/>
                        <a:latin typeface="Monotype Corsiva" panose="03010101010201010101" pitchFamily="66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533525" y="32226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49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3" y="404664"/>
            <a:ext cx="604867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chemeClr val="accent2"/>
                </a:solidFill>
              </a:rPr>
              <a:t>I</a:t>
            </a:r>
            <a:r>
              <a:rPr lang="ru-RU" sz="2000" b="1" dirty="0">
                <a:solidFill>
                  <a:schemeClr val="accent2"/>
                </a:solidFill>
              </a:rPr>
              <a:t> </a:t>
            </a:r>
            <a:r>
              <a:rPr lang="ru-RU" sz="2000" b="1" dirty="0" smtClean="0">
                <a:solidFill>
                  <a:schemeClr val="accent2"/>
                </a:solidFill>
              </a:rPr>
              <a:t> ТУР     </a:t>
            </a:r>
          </a:p>
          <a:p>
            <a:pPr algn="just"/>
            <a:r>
              <a:rPr lang="ru-RU" sz="2000" b="1" dirty="0" smtClean="0">
                <a:solidFill>
                  <a:schemeClr val="accent2"/>
                </a:solidFill>
              </a:rPr>
              <a:t>МИР ИСЛАМА</a:t>
            </a:r>
            <a:endParaRPr lang="ru-RU" sz="2000" dirty="0" smtClean="0">
              <a:solidFill>
                <a:schemeClr val="accent2"/>
              </a:solidFill>
            </a:endParaRP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Когда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первый раз А.С. Пушкин познакомился с религией ислам?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лицее)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2.Из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лекций какого профессора получил он представление об исламе?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(Из лекции профессора И.К.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Кайданова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Во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какого путешествия произошла первая встреча с миром ислама? </a:t>
            </a:r>
          </a:p>
          <a:p>
            <a:pPr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(Путешествия по Северному Кавказу,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Крыму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Бессарабии)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поэма была первым поэтическим откликом на знакомство с доселе незнакомым ему миром?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(Поэма «Кавказский пленник»)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59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476672"/>
            <a:ext cx="6480720" cy="4683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  <a:tabLst>
                <a:tab pos="2562225" algn="l"/>
              </a:tabLst>
            </a:pPr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КОРАН – СВЯЩЕННАЯ КНИГА</a:t>
            </a:r>
            <a:endParaRPr lang="ru-RU" sz="2000" dirty="0">
              <a:solidFill>
                <a:schemeClr val="accent2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562225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Когда и где А.С. Пушкин начинает изучать Коран?                                                                               .                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(Во время ссылки в Михайловском в 1824-1826 годы)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  <a:tabLst>
                <a:tab pos="2562225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В чьем переводе был Коран, который читал великий поэт?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0"/>
              </a:spcAft>
              <a:tabLst>
                <a:tab pos="2562225" algn="l"/>
              </a:tabLst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              (В переводе М.И. Веревкина)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spcAft>
                <a:spcPts val="0"/>
              </a:spcAft>
              <a:tabLst>
                <a:tab pos="2562225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3. Что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означает слово «Коран» в переводе с арабского языка?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0"/>
              </a:spcAft>
              <a:tabLst>
                <a:tab pos="2562225" algn="l"/>
              </a:tabLst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              («Чтение вслух», «назидание»)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just">
              <a:spcAft>
                <a:spcPts val="0"/>
              </a:spcAft>
              <a:tabLst>
                <a:tab pos="2562225" algn="l"/>
              </a:tabLs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4. С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какого языка сделал перевод Корана русский драматург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0"/>
              </a:spcAft>
              <a:tabLst>
                <a:tab pos="2562225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М.И. Веревкин?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spcAft>
                <a:spcPts val="1000"/>
              </a:spcAft>
              <a:tabLst>
                <a:tab pos="2562225" algn="l"/>
              </a:tabLs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                  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(С французского языка)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6185" y="692697"/>
            <a:ext cx="700625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ТРУЖУСЬ ВО СЛАВУ КОРАНА»</a:t>
            </a:r>
            <a:endParaRPr lang="ru-RU" sz="2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</a:t>
            </a:r>
            <a:endParaRPr lang="ru-RU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А.С. Пушкин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каком году написал А.С. Пушкин цикл стихотворений «Подражания Корану»?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1924 году)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Из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скольких глав состоит цикл стихотворений «Подражания Корану»?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(Из девяти глав)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«Подражание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Корану» – это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переводы или вольные переложения?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(Вольные переложения, подражания)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Кто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назвал «Подражания Корану» «блестящим алмазом в поэтическом венце Пушкина»?</a:t>
            </a:r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(В.Г. Белинский)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16416" y="5877272"/>
            <a:ext cx="576064" cy="7920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1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1395</Words>
  <Application>Microsoft Office PowerPoint</Application>
  <PresentationFormat>Экран (4:3)</PresentationFormat>
  <Paragraphs>225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СОШ №3</dc:creator>
  <cp:lastModifiedBy>Пользователь Windows</cp:lastModifiedBy>
  <cp:revision>50</cp:revision>
  <dcterms:created xsi:type="dcterms:W3CDTF">2015-09-03T08:23:33Z</dcterms:created>
  <dcterms:modified xsi:type="dcterms:W3CDTF">2023-02-10T20:02:49Z</dcterms:modified>
</cp:coreProperties>
</file>